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61" r:id="rId2"/>
    <p:sldId id="256" r:id="rId3"/>
    <p:sldId id="259" r:id="rId4"/>
    <p:sldId id="257" r:id="rId5"/>
    <p:sldId id="258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75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52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6387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870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471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919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810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32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349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74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9191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6537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41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71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0318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97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6FE00-EB6C-4308-91A0-39B5AA78683B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6B86B97-4967-4C4D-8FB0-2BC7BCB8A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49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7667" y="896817"/>
            <a:ext cx="8915399" cy="82647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Интерактивный педсовет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r-19.ru/upload/iblock/28d/uchitel-budushche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501" y="1796336"/>
            <a:ext cx="8045206" cy="311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7254" y="228519"/>
            <a:ext cx="894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Городское методическое объединение специалистов, курирующих методическую работу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86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37891" y="1669659"/>
            <a:ext cx="7403123" cy="4791808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Джордж Г. </a:t>
            </a:r>
            <a:r>
              <a:rPr lang="ru-RU" sz="22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Мид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американский социолог и философ ввел понятие интеракции в 1960-е гг. </a:t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Интеракция это – взаимодействие между людьми, включающее в себя взаимовлияние во время совместной деятельности.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интеракции происходит:</a:t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обмен опытом, мнениями;</a:t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достижение взаимопонимания;</a:t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выстраивание единой линии планирования или стратегии;</a:t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становление себя на место (роль) партнера (увидеть ситуации глазами другого);</a:t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случае неэффективной интеракции – 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конкуренция.</a:t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7190349"/>
            <a:ext cx="891539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s://images.fineartamerica.com/images-medium-large-5/george-herbert-mead-1863-1931-grang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27" y="1222131"/>
            <a:ext cx="3538728" cy="453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75738" y="487868"/>
            <a:ext cx="50145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интеракция?</a:t>
            </a:r>
            <a:b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6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3376" y="175635"/>
            <a:ext cx="7104185" cy="5713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методы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3376" y="1151578"/>
            <a:ext cx="7104185" cy="14127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усиленной целенаправленной деятельности педагогов по организации взаимодействия между собой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774956" y="758817"/>
            <a:ext cx="589085" cy="38093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93375" y="168094"/>
            <a:ext cx="7104185" cy="5713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методы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8921" y="3109583"/>
            <a:ext cx="8638564" cy="5713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 интерактивного взаимодействия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7229" y="4070653"/>
            <a:ext cx="2414956" cy="10990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Пространственное и временное соприсутствие участников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93376" y="4070653"/>
            <a:ext cx="1676402" cy="10990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общей цели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30969" y="4070652"/>
            <a:ext cx="2576146" cy="10990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Планирование, контроль, коррекция и координация действий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68306" y="4070652"/>
            <a:ext cx="2464782" cy="10990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единого процесса сотрудничества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916073" y="4070652"/>
            <a:ext cx="2016494" cy="10990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межличностных отношений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5934808" y="3680936"/>
            <a:ext cx="134690" cy="389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549475" y="3695359"/>
            <a:ext cx="134690" cy="389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179715" y="3695173"/>
            <a:ext cx="134690" cy="389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1976682" y="3680936"/>
            <a:ext cx="134690" cy="389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10545033" y="3695173"/>
            <a:ext cx="134690" cy="389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74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48908" y="940777"/>
            <a:ext cx="7403123" cy="479180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7190349"/>
            <a:ext cx="891539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253105"/>
              </p:ext>
            </p:extLst>
          </p:nvPr>
        </p:nvGraphicFramePr>
        <p:xfrm>
          <a:off x="1565031" y="254975"/>
          <a:ext cx="9152792" cy="5882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976">
                  <a:extLst>
                    <a:ext uri="{9D8B030D-6E8A-4147-A177-3AD203B41FA5}">
                      <a16:colId xmlns:a16="http://schemas.microsoft.com/office/drawing/2014/main" val="3616809618"/>
                    </a:ext>
                  </a:extLst>
                </a:gridCol>
                <a:gridCol w="8262816">
                  <a:extLst>
                    <a:ext uri="{9D8B030D-6E8A-4147-A177-3AD203B41FA5}">
                      <a16:colId xmlns:a16="http://schemas.microsoft.com/office/drawing/2014/main" val="3219013524"/>
                    </a:ext>
                  </a:extLst>
                </a:gridCol>
              </a:tblGrid>
              <a:tr h="946537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Ведущие признаки и инструменты интерактивного взаимодействия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657303"/>
                  </a:ext>
                </a:extLst>
              </a:tr>
              <a:tr h="5483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полилог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9252233"/>
                  </a:ext>
                </a:extLst>
              </a:tr>
              <a:tr h="5483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диалог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40382"/>
                  </a:ext>
                </a:extLst>
              </a:tr>
              <a:tr h="5483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мыследеятельность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279493"/>
                  </a:ext>
                </a:extLst>
              </a:tr>
              <a:tr h="5483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смыслотворчество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159689"/>
                  </a:ext>
                </a:extLst>
              </a:tr>
              <a:tr h="5483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межсубъектные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отношения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5421201"/>
                  </a:ext>
                </a:extLst>
              </a:tr>
              <a:tr h="5483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свобода выбора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1434690"/>
                  </a:ext>
                </a:extLst>
              </a:tr>
              <a:tr h="5483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ситуация успеха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724308"/>
                  </a:ext>
                </a:extLst>
              </a:tr>
              <a:tr h="5483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позитивность и оптимистичность оценивания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730640"/>
                  </a:ext>
                </a:extLst>
              </a:tr>
              <a:tr h="5483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662972"/>
                  </a:ext>
                </a:extLst>
              </a:tr>
            </a:tbl>
          </a:graphicData>
        </a:graphic>
      </p:graphicFrame>
      <p:pic>
        <p:nvPicPr>
          <p:cNvPr id="4098" name="Picture 2" descr="https://mosopora.ru/upload/files/linearticles/dialo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7" y="2303585"/>
            <a:ext cx="1500554" cy="112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bs.twimg.com/media/D48Q93iWsAULQ-S.jpg: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7429" y="2290129"/>
            <a:ext cx="1074365" cy="113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thumbs.dreamstime.com/b/%D0%BA%D1%80%D1%83%D0%B3-%D1%81%D1%8B%D0%B3%D1%80%D0%B0%D0%BD%D0%BD%D0%BE%D1%81%D1%82%D0%B8-%D1%85%D0%B0%D1%80%D0%B0%D0%BA%D1%82%D0%B5%D1%80%D0%BE%D0%B2-%D1%81%D0%B5%D1%82%D0%B8-%D1%87%D0%B5%D0%BB%D0%BE%D0%B2%D0%B5%D1%87%D0%B5%D1%81%D0%BA%D0%B8%D1%85-%D1%80%D0%B5%D1%81%D1%83%D1%80%D1%81%D0%BE%D0%B2-%D1%81%D0%BE%D1%86%D0%B8%D0%B0%D0%BB%D1%8C%D0%BD%D1%8B%D0%B9-1282895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268" y="4962353"/>
            <a:ext cx="1226526" cy="122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gkvodny.ru/wp-content/uploads/2018/09/sosed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73" y="5095581"/>
            <a:ext cx="1634132" cy="10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2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48908" y="940777"/>
            <a:ext cx="7403123" cy="479180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7190349"/>
            <a:ext cx="891539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962098"/>
              </p:ext>
            </p:extLst>
          </p:nvPr>
        </p:nvGraphicFramePr>
        <p:xfrm>
          <a:off x="931984" y="209709"/>
          <a:ext cx="10691447" cy="6314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29">
                  <a:extLst>
                    <a:ext uri="{9D8B030D-6E8A-4147-A177-3AD203B41FA5}">
                      <a16:colId xmlns:a16="http://schemas.microsoft.com/office/drawing/2014/main" val="3205811740"/>
                    </a:ext>
                  </a:extLst>
                </a:gridCol>
                <a:gridCol w="2025161">
                  <a:extLst>
                    <a:ext uri="{9D8B030D-6E8A-4147-A177-3AD203B41FA5}">
                      <a16:colId xmlns:a16="http://schemas.microsoft.com/office/drawing/2014/main" val="1172618093"/>
                    </a:ext>
                  </a:extLst>
                </a:gridCol>
                <a:gridCol w="3699029">
                  <a:extLst>
                    <a:ext uri="{9D8B030D-6E8A-4147-A177-3AD203B41FA5}">
                      <a16:colId xmlns:a16="http://schemas.microsoft.com/office/drawing/2014/main" val="3448784842"/>
                    </a:ext>
                  </a:extLst>
                </a:gridCol>
                <a:gridCol w="4694728">
                  <a:extLst>
                    <a:ext uri="{9D8B030D-6E8A-4147-A177-3AD203B41FA5}">
                      <a16:colId xmlns:a16="http://schemas.microsoft.com/office/drawing/2014/main" val="1032493083"/>
                    </a:ext>
                  </a:extLst>
                </a:gridCol>
              </a:tblGrid>
              <a:tr h="581726">
                <a:tc gridSpan="4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Классификация интерактивных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методов обучения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243281"/>
                  </a:ext>
                </a:extLst>
              </a:tr>
              <a:tr h="30797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группы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Применяемые методы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074093"/>
                  </a:ext>
                </a:extLst>
              </a:tr>
              <a:tr h="92391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 создания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благоприятной атмосферы, организации коммуникации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«коммуникативная атака» для оперативного включения в совместную деятельность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«Подари цветок»,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«Комплимент»,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«Имя и жест»,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«Аллитерация имени»,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«Прогноз погоды»,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«Если бы я был явлением природы…»,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«Поменяемся местами»,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«Заверши фразу»,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«Кто откуда» и др.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600928"/>
                  </a:ext>
                </a:extLst>
              </a:tr>
              <a:tr h="92391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 обмена деятельностями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сочетание групповой и индивидуальной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работы участников, совместная активность, тесная корреляция деятельностей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2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Метаплан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«Мастерская будущего»,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«Перекрестные группы»,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«Мозаика»,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«Аквариум»,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«Интервью»,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«Круглый стол»,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«Мозговой штурм» и др.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277159"/>
                  </a:ext>
                </a:extLst>
              </a:tr>
              <a:tr h="718602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 </a:t>
                      </a:r>
                      <a:r>
                        <a:rPr lang="ru-RU" sz="12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мыследеятельности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активная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мыслительная деятельность, осуществление осознанного выбора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«Четыре угла»,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«Выбери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пяти», «Выбор», «Логическая цепочка», «Дюжина вопросов», «Чье это?», «Смена собеседника», «Самооценка» и др.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216195"/>
                  </a:ext>
                </a:extLst>
              </a:tr>
              <a:tr h="1129232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 </a:t>
                      </a:r>
                      <a:r>
                        <a:rPr lang="ru-RU" sz="12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смыслотворчества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своего индивидуального смысла об изучаемых явлениях, проблемах, обмен этими смыслами, разработка участниками педагогического взаимодействия нового содержания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педагогического процесса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«Алфавит»,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«Ассоциации»,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«Сочиняем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сказку», «Заверши фразу», «Минута говорения», «Интеллектуальные качели» и др.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903128"/>
                  </a:ext>
                </a:extLst>
              </a:tr>
              <a:tr h="73447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 рефлексивной деятельности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фиксирование участниками своего развития, причин этого состояния, оценка эффективности состоявшегося взаимодействия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«Рефлексивный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круг», «Зарядка», «Рефлексивная мишень», «Рефлексивный ринг», «Ключевое слово»</a:t>
                      </a:r>
                    </a:p>
                    <a:p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«Острова» и др.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303068"/>
                  </a:ext>
                </a:extLst>
              </a:tr>
              <a:tr h="99433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Интегративные методы (интерактивные игры)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объединение всех ведущих функций вышеназванных активных педагогических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методов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«Давай, делай»,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«Гостиница»,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«Школа»,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«Взаимодействие»,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«Полет на воздушном шаре»</a:t>
                      </a:r>
                    </a:p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«Социальная роль» и др.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835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87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923348"/>
              </p:ext>
            </p:extLst>
          </p:nvPr>
        </p:nvGraphicFramePr>
        <p:xfrm>
          <a:off x="1147276" y="599636"/>
          <a:ext cx="10445259" cy="5586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216">
                  <a:extLst>
                    <a:ext uri="{9D8B030D-6E8A-4147-A177-3AD203B41FA5}">
                      <a16:colId xmlns:a16="http://schemas.microsoft.com/office/drawing/2014/main" val="4236962090"/>
                    </a:ext>
                  </a:extLst>
                </a:gridCol>
                <a:gridCol w="2224454">
                  <a:extLst>
                    <a:ext uri="{9D8B030D-6E8A-4147-A177-3AD203B41FA5}">
                      <a16:colId xmlns:a16="http://schemas.microsoft.com/office/drawing/2014/main" val="2462557179"/>
                    </a:ext>
                  </a:extLst>
                </a:gridCol>
                <a:gridCol w="7187589">
                  <a:extLst>
                    <a:ext uri="{9D8B030D-6E8A-4147-A177-3AD203B41FA5}">
                      <a16:colId xmlns:a16="http://schemas.microsoft.com/office/drawing/2014/main" val="3141403656"/>
                    </a:ext>
                  </a:extLst>
                </a:gridCol>
              </a:tblGrid>
              <a:tr h="313408">
                <a:tc gridSpan="3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Технологическая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система планирования, подготовки и проведения интерактивного педагогического совета</a:t>
                      </a:r>
                    </a:p>
                    <a:p>
                      <a:pPr marL="0" indent="0" algn="ctr">
                        <a:buNone/>
                      </a:pP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3552"/>
                  </a:ext>
                </a:extLst>
              </a:tr>
              <a:tr h="287291">
                <a:tc>
                  <a:txBody>
                    <a:bodyPr/>
                    <a:lstStyle/>
                    <a:p>
                      <a:pPr algn="ctr"/>
                      <a:r>
                        <a:rPr lang="lt-L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этап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теоретический</a:t>
                      </a:r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темы педагогического совета</a:t>
                      </a:r>
                    </a:p>
                    <a:p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37445"/>
                  </a:ext>
                </a:extLst>
              </a:tr>
              <a:tr h="1478866">
                <a:tc>
                  <a:txBody>
                    <a:bodyPr/>
                    <a:lstStyle/>
                    <a:p>
                      <a:pPr algn="ctr"/>
                      <a:r>
                        <a:rPr lang="lt-L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организационный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составление плана проведения педагогического совета, выбор целей и задач;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создание рабочей группы по проведению педагогического совета, распределение обязанностей, делегирование полномочий;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подбор интерактивных методов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383243"/>
                  </a:ext>
                </a:extLst>
              </a:tr>
              <a:tr h="597877">
                <a:tc>
                  <a:txBody>
                    <a:bodyPr/>
                    <a:lstStyle/>
                    <a:p>
                      <a:pPr algn="ctr"/>
                      <a:r>
                        <a:rPr lang="lt-L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этап 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мониторинговый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сбора информации и осуществление анализа полученной информации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787118"/>
                  </a:ext>
                </a:extLst>
              </a:tr>
              <a:tr h="45016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 этап 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заседания педагогического совета и принятие решения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84904"/>
                  </a:ext>
                </a:extLst>
              </a:tr>
              <a:tr h="62766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этап 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аналитически-регулирующий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анализ эффективности работы педагогического совета;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по выполнению предварительно принятых решений;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за выполнением решения педагогического совета</a:t>
                      </a:r>
                    </a:p>
                    <a:p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868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75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238</TotalTime>
  <Words>575</Words>
  <Application>Microsoft Office PowerPoint</Application>
  <PresentationFormat>Широкоэкранный</PresentationFormat>
  <Paragraphs>86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Интерактивный педсовет</vt:lpstr>
      <vt:lpstr> Джордж Г. Мид - американский социолог и философ ввел понятие интеракции в 1960-е гг.   Интеракция это – взаимодействие между людьми, включающее в себя взаимовлияние во время совместной деятельности.   Во время интеракции происходит:  - обмен опытом, мнениями; - достижение взаимопонимания; - выстраивание единой линии планирования или стратегии; - становление себя на место (роль) партнера (увидеть ситуации глазами другого); - в случае неэффективной интеракции – конфликт и конкуренция. </vt:lpstr>
      <vt:lpstr>Презентация PowerPoint</vt:lpstr>
      <vt:lpstr> </vt:lpstr>
      <vt:lpstr>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интеракция?  Джордж Г. Мид - американский социолог и философ ввел понятие интеракции в 1960-е гг.  Интеракция это – взаимодействие между людьми, включающее в себя взаимовлияние во время совместной деятельности. Во время интеракции происходит: обмен опытом, мнениями; достижение взаимопонимания; выстраивание единой линии планирования или стратегии; становление себя на место (роль) партнера (увидеть ситуации глазами другого); в случае неэффективной интеракции – конфликт и конкуренция. </dc:title>
  <dc:creator>user</dc:creator>
  <cp:lastModifiedBy>Lenovo</cp:lastModifiedBy>
  <cp:revision>24</cp:revision>
  <dcterms:created xsi:type="dcterms:W3CDTF">2020-02-12T04:16:16Z</dcterms:created>
  <dcterms:modified xsi:type="dcterms:W3CDTF">2020-03-27T09:48:01Z</dcterms:modified>
</cp:coreProperties>
</file>